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Robo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22" Type="http://schemas.openxmlformats.org/officeDocument/2006/relationships/slide" Target="slides/slide17.xml"/><Relationship Id="rId44" Type="http://schemas.openxmlformats.org/officeDocument/2006/relationships/font" Target="fonts/Roboto-boldItalic.fntdata"/><Relationship Id="rId21" Type="http://schemas.openxmlformats.org/officeDocument/2006/relationships/slide" Target="slides/slide16.xml"/><Relationship Id="rId43" Type="http://schemas.openxmlformats.org/officeDocument/2006/relationships/font" Target="fonts/Robot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 slide (title, team, advisor, and client info)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87b28d59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87b28d59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the fact that the specifications are specified by Client, we did went through the justification for solar panels, and the types of rack system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87b28d59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87b28d59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87b28d59a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87b28d59a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8802d60d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8802d60d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8973da2f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8973da2f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87b28d59a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87b28d59a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487b28d59a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487b28d59a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Article 300.50, Table 300.50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Direct-Buried Cables under general condition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over 1000V through 22kV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750mm or 30inches underground for solar power plant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over 22kV through 40kV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900mm or 36inches underground for feeder line and up to the lowside of substation design that has 34.5kV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Voltage over 40kV</a:t>
            </a:r>
            <a:endParaRPr/>
          </a:p>
          <a:p>
            <a:pPr indent="-298450" lvl="2" marL="13716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1000mm or 42inches underground, will be on highside of substation design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87b28d59a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87b28d59a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87b28d59a_3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87b28d59a_3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87b28d59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487b28d59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Input/output specification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User interface specification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Hardware and/or software specifications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8456c47a1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8456c47a1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89b2a1f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89b2a1f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User Interface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Utility companies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Software Specs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AutoCAD for drawing design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NREL System Advisor Model for solar plant analysis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87b28d59a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87b28d59a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chose the location based on 9 factors: Solar radiation, Land size and price, Sunny days per year, Elevation, State financial incentives ranking, Total cost of solar power plant, Extra land for substation and expansion, More cost-effective than the rest of the Nation, and Distance to the nearest city/town.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compare between 6 locations, and Estancia, NM was the best 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87b28d59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87b28d59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The solar plant will be made up of about 117 acres of land. It will be made up of: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238,032 solar modules with a rating of 325W per module.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36 inverters with a rating of 1666 kW 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792 combiner boxes with a rating of 1000 V DC.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89ab0d47e_7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89ab0d47e_7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89ab0d47e_6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489ab0d47e_6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89ab0d47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89ab0d47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89ab0d47e_6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89ab0d47e_6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89ab0d47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89ab0d47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87b28d59a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87b28d59a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Chufu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8a10b1d42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8a10b1d42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collector system is made up of three inverter skids, each of which contains an inverter and a step-up transformer. The inverter skid takes in the the DC power generated from the solar panels, convert it into AC power, and step up the voltage. A collector system then collects the total power generator from three inverter skids and feeds it into the substation via a feeder. There are three feeders, and each feeder is connected to four collectors. This means that there are a total of twelve collectors that are connected to the substation viz the three feeders.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87b28d59a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87b28d59a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Problem Statement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Conceptual Sketch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 Functional Requirements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Non-functional Requirements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Technical/Other Constraints/Considerations, Market survey – articulate what makes your project unique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Potential Risks &amp; Mitigation , Resource/Cost Estimate , Project Milestones &amp; Schedule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48a10b1d42_2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48a10b1d42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Feeders take the output of the collectors and feed it to the 34.5 kV bus of the substation. There are a total of three feeders that are connected to the substation, and each feeder is connected to a circuit breaker and relay for control and protection purposes in case of fault currents.</a:t>
            </a: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89ab0d47e_7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89ab0d47e_7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87b28d59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87b28d59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8456c47a1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8456c47a1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Chufu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87b28d59a_8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87b28d59a_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Chufu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87b28d59a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87b28d59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87b28d59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87b28d59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87b28d59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87b28d59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87b28d59a_7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87b28d59a_7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87b28d59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87b28d59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87b28d59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487b28d59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The solar racks consist of 238032 solar panels which generate DC power.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The panels are connected to strings and each string has 19 panels connected to it.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/>
              <a:t>To bring several Solar strings output together and consolidate incoming power into main feed we will be using about 792 CBs.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To convert the combined output voltage from DC to AC the plant will have about 36 inverters and each inverter will be attached to step-up transformer.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We will have three feeders that’s carrying about 409 A each, attached to 34.5 KV bus.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At the end the substation will have another step-up transformer to</a:t>
            </a:r>
            <a:br>
              <a:rPr lang="en" sz="1200"/>
            </a:br>
            <a:r>
              <a:rPr lang="en" sz="1200"/>
              <a:t>raise the voltage to 115 KV transmission level.</a:t>
            </a: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87b28d59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487b28d59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SzPts val="5200"/>
              <a:buNone/>
              <a:defRPr b="1" sz="3000">
                <a:solidFill>
                  <a:srgbClr val="8B0000"/>
                </a:solidFill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51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5" name="Google Shape;55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9" name="Google Shape;59;p1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0" name="Google Shape;60;p1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475" y="-104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3600"/>
              <a:buNone/>
              <a:defRPr b="1" sz="3600">
                <a:solidFill>
                  <a:srgbClr val="8B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1">
  <p:cSld name="TITLE_AND_BODY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2800"/>
              <a:buNone/>
              <a:defRPr>
                <a:solidFill>
                  <a:srgbClr val="990000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 1">
  <p:cSld name="TITLE_AND_TWO_COLUMNS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800"/>
              <a:buNone/>
              <a:defRPr>
                <a:solidFill>
                  <a:srgbClr val="8B0000"/>
                </a:solidFill>
              </a:defRPr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400"/>
              <a:buNone/>
              <a:defRPr sz="2400">
                <a:solidFill>
                  <a:srgbClr val="8B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>
                <a:solidFill>
                  <a:srgbClr val="000000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 1">
  <p:cSld name="ONE_COLUMN_TEXT_1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B0000"/>
              </a:buClr>
              <a:buSzPts val="2400"/>
              <a:buNone/>
              <a:defRPr sz="2400">
                <a:solidFill>
                  <a:srgbClr val="8B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sdmay19-26.sd.ece.iastate.edu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46283" y="343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500"/>
              </a:spcBef>
              <a:spcAft>
                <a:spcPts val="800"/>
              </a:spcAft>
              <a:buNone/>
            </a:pPr>
            <a:r>
              <a:rPr lang="en"/>
              <a:t>115kV / 34.5kV Solar Power Plant/Substation Design Project</a:t>
            </a:r>
            <a:endParaRPr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46275" y="2536850"/>
            <a:ext cx="8520600" cy="15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</a:rPr>
              <a:t>Team sdmay19-26</a:t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73763"/>
                </a:solidFill>
              </a:rPr>
              <a:t>Nur Shuazlan, Tam Nguyen, Ahmed Sobi, Katayi Katanga, Yao Jiang Cheah, Chufu Zhou</a:t>
            </a:r>
            <a:endParaRPr b="1" sz="15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</a:rPr>
              <a:t>Advisor: Dr. Ajjarapu</a:t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</a:rPr>
              <a:t>Client: Black &amp; Veatch</a:t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7376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</a:rPr>
              <a:t>http://sdmay19-26.sd.ece.iastate.edu/</a:t>
            </a:r>
            <a:endParaRPr b="1" sz="18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(Functional/Non-Functional)</a:t>
            </a:r>
            <a:endParaRPr/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Location of solar plant and substation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Meet specifications set by the client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DC Voltage: 1000 V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Inverter: Eaton 1666kW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Panel: Hanwha 325W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ILR: 1.30</a:t>
            </a:r>
            <a:endParaRPr sz="1800"/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Fixed rack system</a:t>
            </a:r>
            <a:endParaRPr sz="1800"/>
          </a:p>
          <a:p>
            <a:pPr indent="0" lvl="0" marL="13716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34" name="Google Shape;134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Solar power plant array design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Voltage drop calculations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Substation diagrams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Relays and controls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3 phase drawings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Communications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Deliverables</a:t>
            </a:r>
            <a:endParaRPr/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 Hour Budget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Solar plant design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Number of components and total cost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Plant layout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Wiring and conductor sizing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Substation Design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Feeder and collector diagrams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Key protection Diagram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 drawings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Relay diagrams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Communication diagrams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311700" y="250800"/>
            <a:ext cx="8607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990000"/>
                </a:solidFill>
              </a:rPr>
              <a:t>Project Plan: Workflow Diagram </a:t>
            </a:r>
            <a:endParaRPr/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2239" y="1082700"/>
            <a:ext cx="5699536" cy="383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 Requirements</a:t>
            </a:r>
            <a:endParaRPr/>
          </a:p>
        </p:txBody>
      </p:sp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311700" y="1152475"/>
            <a:ext cx="378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/>
              <a:t>Solar Power Plant</a:t>
            </a:r>
            <a:endParaRPr sz="1800" u="sng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Equipment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238,032 solar panels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792 combiner boxes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36 inverters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Conductors/Cables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244 acres of land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We found a 560-acre land for sale for $195,000</a:t>
            </a:r>
            <a:endParaRPr sz="1800"/>
          </a:p>
        </p:txBody>
      </p:sp>
      <p:sp>
        <p:nvSpPr>
          <p:cNvPr id="153" name="Google Shape;153;p28"/>
          <p:cNvSpPr txBox="1"/>
          <p:nvPr>
            <p:ph idx="2" type="body"/>
          </p:nvPr>
        </p:nvSpPr>
        <p:spPr>
          <a:xfrm>
            <a:off x="4832400" y="1152475"/>
            <a:ext cx="3299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/>
              <a:t>Substation</a:t>
            </a:r>
            <a:endParaRPr sz="1800" u="sng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Equipment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12 collectors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3 feeders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Surge arrestors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Transformers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Conductors/cable</a:t>
            </a:r>
            <a:endParaRPr sz="1800">
              <a:solidFill>
                <a:schemeClr val="dk1"/>
              </a:solidFill>
            </a:endParaRPr>
          </a:p>
          <a:p>
            <a:pPr indent="0" lvl="0" marL="13716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Schedule For Fall 2018</a:t>
            </a:r>
            <a:endParaRPr/>
          </a:p>
        </p:txBody>
      </p:sp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100" y="917539"/>
            <a:ext cx="4311599" cy="422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6075" y="2001025"/>
            <a:ext cx="1838325" cy="12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Design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Requirement</a:t>
            </a:r>
            <a:endParaRPr/>
          </a:p>
        </p:txBody>
      </p:sp>
      <p:sp>
        <p:nvSpPr>
          <p:cNvPr id="171" name="Google Shape;17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Compliance with the following NEC codes: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375" y="1558888"/>
            <a:ext cx="6210300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Decomposition</a:t>
            </a:r>
            <a:endParaRPr/>
          </a:p>
        </p:txBody>
      </p:sp>
      <p:pic>
        <p:nvPicPr>
          <p:cNvPr id="178" name="Google Shape;1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575" y="1017725"/>
            <a:ext cx="7286001" cy="39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Analysis</a:t>
            </a:r>
            <a:endParaRPr/>
          </a:p>
        </p:txBody>
      </p:sp>
      <p:sp>
        <p:nvSpPr>
          <p:cNvPr id="184" name="Google Shape;18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Array parameter tool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Determine number of components and verify the voltage and power of the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Voltage Drop Calculations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Carried out conductor sizing by </a:t>
            </a:r>
            <a:r>
              <a:rPr lang="en"/>
              <a:t>analyzing</a:t>
            </a:r>
            <a:r>
              <a:rPr lang="en"/>
              <a:t> the currents in the plant at different points.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Correspondence</a:t>
            </a:r>
            <a:r>
              <a:rPr lang="en"/>
              <a:t> with seasoned engineers (Client)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 &amp; Veatch Information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 global engineering, construction and consulting company which specializes in infrastructure development for power, oil and gas, water, telecommunications, government, mining, and banking and finance markets.</a:t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The largest majority employee-owned company in the U.S, and is ranked by Forbes as one of the</a:t>
            </a:r>
            <a:r>
              <a:rPr lang="en" sz="17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largest privately owned companies.</a:t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A large amount of its revenues comes from power.</a:t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Designs</a:t>
            </a:r>
            <a:endParaRPr/>
          </a:p>
        </p:txBody>
      </p:sp>
      <p:pic>
        <p:nvPicPr>
          <p:cNvPr id="195" name="Google Shape;1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7950" y="1057100"/>
            <a:ext cx="5134000" cy="401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/>
          <p:nvPr>
            <p:ph type="title"/>
          </p:nvPr>
        </p:nvSpPr>
        <p:spPr>
          <a:xfrm>
            <a:off x="551485" y="285350"/>
            <a:ext cx="78525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8B0000"/>
                </a:solidFill>
                <a:latin typeface="Verdana"/>
                <a:ea typeface="Verdana"/>
                <a:cs typeface="Verdana"/>
                <a:sym typeface="Verdana"/>
              </a:rPr>
              <a:t>Location Decision</a:t>
            </a:r>
            <a:endParaRPr>
              <a:solidFill>
                <a:srgbClr val="8B0000"/>
              </a:solidFill>
            </a:endParaRPr>
          </a:p>
        </p:txBody>
      </p:sp>
      <p:pic>
        <p:nvPicPr>
          <p:cNvPr id="201" name="Google Shape;2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475" y="1041050"/>
            <a:ext cx="3189375" cy="401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4951" y="1784822"/>
            <a:ext cx="4499700" cy="3093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36"/>
          <p:cNvCxnSpPr/>
          <p:nvPr/>
        </p:nvCxnSpPr>
        <p:spPr>
          <a:xfrm flipH="1" rot="10800000">
            <a:off x="3583100" y="3579375"/>
            <a:ext cx="1787400" cy="130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311700" y="479400"/>
            <a:ext cx="3602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Solar Power Plant</a:t>
            </a:r>
            <a:endParaRPr sz="2800"/>
          </a:p>
        </p:txBody>
      </p:sp>
      <p:sp>
        <p:nvSpPr>
          <p:cNvPr id="209" name="Google Shape;209;p3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en" sz="1700">
                <a:solidFill>
                  <a:srgbClr val="000000"/>
                </a:solidFill>
              </a:rPr>
              <a:t>Solar modules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en" sz="1700">
                <a:solidFill>
                  <a:srgbClr val="000000"/>
                </a:solidFill>
              </a:rPr>
              <a:t>Combiner boxes 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-"/>
            </a:pPr>
            <a:r>
              <a:rPr lang="en" sz="1700">
                <a:solidFill>
                  <a:srgbClr val="000000"/>
                </a:solidFill>
              </a:rPr>
              <a:t>Inverters 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</a:rPr>
              <a:t>The solar plant generates, collects energy, and sends it to the substation.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6450" y="860400"/>
            <a:ext cx="3381375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4400" y="2659409"/>
            <a:ext cx="2688675" cy="150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7750" y="2736763"/>
            <a:ext cx="1514580" cy="1352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/>
          <p:nvPr>
            <p:ph type="title"/>
          </p:nvPr>
        </p:nvSpPr>
        <p:spPr>
          <a:xfrm>
            <a:off x="311700" y="555600"/>
            <a:ext cx="8229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Rack Layout</a:t>
            </a:r>
            <a:endParaRPr/>
          </a:p>
        </p:txBody>
      </p:sp>
      <p:pic>
        <p:nvPicPr>
          <p:cNvPr id="218" name="Google Shape;21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250" y="2177700"/>
            <a:ext cx="5905500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/>
          <p:nvPr>
            <p:ph type="title"/>
          </p:nvPr>
        </p:nvSpPr>
        <p:spPr>
          <a:xfrm>
            <a:off x="311700" y="555600"/>
            <a:ext cx="36681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Array Layout</a:t>
            </a:r>
            <a:endParaRPr/>
          </a:p>
        </p:txBody>
      </p:sp>
      <p:pic>
        <p:nvPicPr>
          <p:cNvPr id="224" name="Google Shape;2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125" y="152400"/>
            <a:ext cx="458819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850" y="152400"/>
            <a:ext cx="771197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/>
          <p:nvPr>
            <p:ph type="title"/>
          </p:nvPr>
        </p:nvSpPr>
        <p:spPr>
          <a:xfrm>
            <a:off x="562925" y="2382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Plant Layout</a:t>
            </a:r>
            <a:endParaRPr/>
          </a:p>
        </p:txBody>
      </p:sp>
      <p:pic>
        <p:nvPicPr>
          <p:cNvPr id="235" name="Google Shape;2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4625" y="152400"/>
            <a:ext cx="513218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879" y="16775"/>
            <a:ext cx="7028251" cy="51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Substation</a:t>
            </a:r>
            <a:endParaRPr sz="2800"/>
          </a:p>
        </p:txBody>
      </p:sp>
      <p:sp>
        <p:nvSpPr>
          <p:cNvPr id="246" name="Google Shape;246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The one-line diagram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The key protection diagram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The three-line diagram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Protection and controls schematics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The substation steps up the voltage to reduce power loss during transmission and transfers the power to the main grid.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50" y="989325"/>
            <a:ext cx="8493100" cy="33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Project Plan</a:t>
            </a:r>
            <a:endParaRPr sz="5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5700"/>
            <a:ext cx="8748476" cy="481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525" y="86945"/>
            <a:ext cx="7404526" cy="4969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Evaluation Plan</a:t>
            </a:r>
            <a:endParaRPr/>
          </a:p>
        </p:txBody>
      </p:sp>
      <p:sp>
        <p:nvSpPr>
          <p:cNvPr id="268" name="Google Shape;268;p47"/>
          <p:cNvSpPr txBox="1"/>
          <p:nvPr>
            <p:ph idx="1" type="body"/>
          </p:nvPr>
        </p:nvSpPr>
        <p:spPr>
          <a:xfrm>
            <a:off x="311700" y="11801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Array</a:t>
            </a:r>
            <a:r>
              <a:rPr lang="en" sz="1400"/>
              <a:t> parameter tool: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Spreadsheet</a:t>
            </a:r>
            <a:r>
              <a:rPr lang="en" sz="1400"/>
              <a:t> given by the </a:t>
            </a:r>
            <a:r>
              <a:rPr lang="en" sz="1400"/>
              <a:t>client</a:t>
            </a:r>
            <a:r>
              <a:rPr lang="en" sz="1400"/>
              <a:t> to determine the specification of the project.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</a:t>
            </a:r>
            <a:r>
              <a:rPr lang="en" sz="1400"/>
              <a:t>etermine the number of (solar panels, combiner boxes, inverters)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 also use it to determine the ILR, the size of the plant, and the cost of the project.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Compliance with NEC codes: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Checking design against the codes specified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Calculating the conductor sizes and the voltage drop according the  code. 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Correspondence with Client :</a:t>
            </a:r>
            <a:endParaRPr sz="14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Due to the nature of the project we used the client as a verification tool to monitor our progress and  accomplishment.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 </a:t>
            </a:r>
            <a:endParaRPr/>
          </a:p>
        </p:txBody>
      </p:sp>
      <p:sp>
        <p:nvSpPr>
          <p:cNvPr id="274" name="Google Shape;274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project status with respect to milestones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Completed all the </a:t>
            </a:r>
            <a:r>
              <a:rPr lang="en"/>
              <a:t>deliverables</a:t>
            </a:r>
            <a:r>
              <a:rPr lang="en"/>
              <a:t> for this </a:t>
            </a:r>
            <a:r>
              <a:rPr lang="en"/>
              <a:t>semester:</a:t>
            </a:r>
            <a:endParaRPr/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Substation one-line drawing and solar plant array layout/drawing</a:t>
            </a:r>
            <a:endParaRPr/>
          </a:p>
          <a:p>
            <a:pPr indent="-3429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Engineering man-hour budget, project plan, design document, and team website.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http://sdmay19-26.sd.ece.iastate.edu/</a:t>
            </a:r>
            <a:endParaRPr/>
          </a:p>
          <a:p>
            <a:pPr indent="0" lvl="0" marL="13716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Plans For Next Semester</a:t>
            </a:r>
            <a:endParaRPr/>
          </a:p>
        </p:txBody>
      </p:sp>
      <p:pic>
        <p:nvPicPr>
          <p:cNvPr id="280" name="Google Shape;28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76" y="1152476"/>
            <a:ext cx="5104900" cy="276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8700" y="1915288"/>
            <a:ext cx="1838325" cy="12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0"/>
          <p:cNvSpPr txBox="1"/>
          <p:nvPr>
            <p:ph type="ctrTitle"/>
          </p:nvPr>
        </p:nvSpPr>
        <p:spPr>
          <a:xfrm>
            <a:off x="311708" y="1354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4800"/>
              <a:t>Thank You For Listening!</a:t>
            </a:r>
            <a:endParaRPr sz="4800"/>
          </a:p>
          <a:p>
            <a:pPr indent="0" lvl="0" marL="0" rtl="0" algn="ctr">
              <a:spcBef>
                <a:spcPts val="1500"/>
              </a:spcBef>
              <a:spcAft>
                <a:spcPts val="800"/>
              </a:spcAft>
              <a:buNone/>
            </a:pPr>
            <a:r>
              <a:rPr lang="en"/>
              <a:t>Any Questions?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52279"/>
            <a:ext cx="9144001" cy="503894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923875"/>
            <a:ext cx="85206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General Problem: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 increasing need for a growth in the use of renewable energy to reduce enhanced greenhouse effect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Prevent high power loss for long distance transmission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Renewable Energy Standards (RES) allow companies to push more toward renewable energy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Solution: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Design a 60 MW solar plant and a 115kV/34.5kV substation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Operating Environment</a:t>
            </a:r>
            <a:endParaRPr/>
          </a:p>
        </p:txBody>
      </p:sp>
      <p:sp>
        <p:nvSpPr>
          <p:cNvPr id="100" name="Google Shape;10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Substation and plant must be able to withstand any extreme weather conditions they will be subjected to in Estancia, New Mexico, and must be ab</a:t>
            </a:r>
            <a:r>
              <a:rPr lang="en">
                <a:solidFill>
                  <a:srgbClr val="000000"/>
                </a:solidFill>
              </a:rPr>
              <a:t>le to do so for a long time. </a:t>
            </a:r>
            <a:endParaRPr>
              <a:solidFill>
                <a:srgbClr val="00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The design is </a:t>
            </a:r>
            <a:r>
              <a:rPr lang="en" sz="1800">
                <a:solidFill>
                  <a:srgbClr val="000000"/>
                </a:solidFill>
              </a:rPr>
              <a:t>equipped</a:t>
            </a:r>
            <a:r>
              <a:rPr lang="en" sz="1800">
                <a:solidFill>
                  <a:srgbClr val="000000"/>
                </a:solidFill>
              </a:rPr>
              <a:t> with all of the </a:t>
            </a:r>
            <a:r>
              <a:rPr lang="en" sz="1800">
                <a:solidFill>
                  <a:srgbClr val="000000"/>
                </a:solidFill>
              </a:rPr>
              <a:t>necessary</a:t>
            </a:r>
            <a:r>
              <a:rPr lang="en" sz="1800">
                <a:solidFill>
                  <a:srgbClr val="000000"/>
                </a:solidFill>
              </a:rPr>
              <a:t> protection devices in order to withstand any abnormal voltages that are expected.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463" y="300832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190850"/>
            <a:ext cx="2852274" cy="15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Risks</a:t>
            </a:r>
            <a:endParaRPr/>
          </a:p>
        </p:txBody>
      </p:sp>
      <p:sp>
        <p:nvSpPr>
          <p:cNvPr id="108" name="Google Shape;10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Defect on </a:t>
            </a:r>
            <a:r>
              <a:rPr lang="en"/>
              <a:t>components</a:t>
            </a:r>
            <a:r>
              <a:rPr lang="en"/>
              <a:t>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Electric </a:t>
            </a:r>
            <a:r>
              <a:rPr lang="en"/>
              <a:t>shock</a:t>
            </a:r>
            <a:r>
              <a:rPr lang="en"/>
              <a:t> 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Electric shock upon substation </a:t>
            </a:r>
            <a:r>
              <a:rPr lang="en"/>
              <a:t>installation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Our design does not include substation grounding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and Literature Survey of Similar Products</a:t>
            </a:r>
            <a:endParaRPr/>
          </a:p>
        </p:txBody>
      </p:sp>
      <p:sp>
        <p:nvSpPr>
          <p:cNvPr id="114" name="Google Shape;11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MISO North </a:t>
            </a:r>
            <a:r>
              <a:rPr lang="en">
                <a:solidFill>
                  <a:srgbClr val="000000"/>
                </a:solidFill>
              </a:rPr>
              <a:t>Star</a:t>
            </a:r>
            <a:r>
              <a:rPr lang="en">
                <a:solidFill>
                  <a:srgbClr val="000000"/>
                </a:solidFill>
              </a:rPr>
              <a:t> Solar Project 100 MW capacit</a:t>
            </a:r>
            <a:r>
              <a:rPr lang="en">
                <a:solidFill>
                  <a:srgbClr val="000000"/>
                </a:solidFill>
              </a:rPr>
              <a:t>y:</a:t>
            </a:r>
            <a:endParaRPr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Location in Saint Paul, MN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100 MW of solar PV capacity(440,000 solar panels)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Approximately 800 acres of agricultural land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Single axis tracking technology to maximize production 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Grid connection at the Chisago County substation 115kV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6875" y="3028774"/>
            <a:ext cx="3607124" cy="211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Block Diagram</a:t>
            </a: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85850"/>
            <a:ext cx="8520600" cy="231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Conceptual Sketch</a:t>
            </a:r>
            <a:endParaRPr/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725" y="1017725"/>
            <a:ext cx="5805211" cy="3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